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0"/>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277" r:id="rId30"/>
    <p:sldId id="278" r:id="rId31"/>
    <p:sldId id="337" r:id="rId32"/>
    <p:sldId id="324" r:id="rId33"/>
    <p:sldId id="280" r:id="rId34"/>
    <p:sldId id="342" r:id="rId35"/>
    <p:sldId id="347" r:id="rId36"/>
    <p:sldId id="282" r:id="rId37"/>
    <p:sldId id="287" r:id="rId38"/>
    <p:sldId id="338" r:id="rId39"/>
    <p:sldId id="284" r:id="rId40"/>
    <p:sldId id="288" r:id="rId41"/>
    <p:sldId id="339" r:id="rId42"/>
    <p:sldId id="285" r:id="rId43"/>
    <p:sldId id="289" r:id="rId44"/>
    <p:sldId id="340" r:id="rId45"/>
    <p:sldId id="286" r:id="rId46"/>
    <p:sldId id="316" r:id="rId47"/>
    <p:sldId id="346" r:id="rId48"/>
    <p:sldId id="291" r:id="rId49"/>
    <p:sldId id="293" r:id="rId50"/>
    <p:sldId id="297" r:id="rId51"/>
    <p:sldId id="298" r:id="rId52"/>
    <p:sldId id="320" r:id="rId53"/>
    <p:sldId id="294" r:id="rId54"/>
    <p:sldId id="299" r:id="rId55"/>
    <p:sldId id="313" r:id="rId56"/>
    <p:sldId id="300" r:id="rId57"/>
    <p:sldId id="301" r:id="rId58"/>
    <p:sldId id="312" r:id="rId59"/>
    <p:sldId id="303" r:id="rId60"/>
    <p:sldId id="304" r:id="rId61"/>
    <p:sldId id="305" r:id="rId62"/>
    <p:sldId id="307" r:id="rId63"/>
    <p:sldId id="308" r:id="rId64"/>
    <p:sldId id="309" r:id="rId65"/>
    <p:sldId id="310" r:id="rId66"/>
    <p:sldId id="322" r:id="rId67"/>
    <p:sldId id="311" r:id="rId68"/>
    <p:sldId id="323" r:id="rId69"/>
    <p:sldId id="321" r:id="rId70"/>
    <p:sldId id="325" r:id="rId71"/>
    <p:sldId id="326" r:id="rId72"/>
    <p:sldId id="343" r:id="rId73"/>
    <p:sldId id="327" r:id="rId74"/>
    <p:sldId id="328" r:id="rId75"/>
    <p:sldId id="329" r:id="rId76"/>
    <p:sldId id="330" r:id="rId77"/>
    <p:sldId id="331" r:id="rId78"/>
    <p:sldId id="332" r:id="rId7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277"/>
            <p14:sldId id="278"/>
            <p14:sldId id="337"/>
            <p14:sldId id="324"/>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46"/>
            <p14:sldId id="291"/>
            <p14:sldId id="293"/>
            <p14:sldId id="297"/>
            <p14:sldId id="298"/>
            <p14:sldId id="320"/>
            <p14:sldId id="294"/>
            <p14:sldId id="299"/>
            <p14:sldId id="313"/>
            <p14:sldId id="300"/>
            <p14:sldId id="301"/>
            <p14:sldId id="312"/>
            <p14:sldId id="303"/>
          </p14:sldIdLst>
        </p14:section>
        <p14:section name="BLOK 3" id="{5F20421C-9683-4279-88BB-65ED27F69780}">
          <p14:sldIdLst>
            <p14:sldId id="304"/>
            <p14:sldId id="305"/>
            <p14:sldId id="307"/>
            <p14:sldId id="308"/>
            <p14:sldId id="309"/>
            <p14:sldId id="310"/>
            <p14:sldId id="322"/>
            <p14:sldId id="311"/>
            <p14:sldId id="323"/>
            <p14:sldId id="321"/>
            <p14:sldId id="325"/>
            <p14:sldId id="326"/>
            <p14:sldId id="343"/>
            <p14:sldId id="327"/>
            <p14:sldId id="328"/>
            <p14:sldId id="329"/>
            <p14:sldId id="330"/>
            <p14:sldId id="331"/>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475"/>
    <a:srgbClr val="63CCF1"/>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2" autoAdjust="0"/>
    <p:restoredTop sz="76410" autoAdjust="0"/>
  </p:normalViewPr>
  <p:slideViewPr>
    <p:cSldViewPr snapToGrid="0">
      <p:cViewPr>
        <p:scale>
          <a:sx n="75" d="100"/>
          <a:sy n="75" d="100"/>
        </p:scale>
        <p:origin x="2082" y="294"/>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23343072"/>
        <c:axId val="223343632"/>
      </c:barChart>
      <c:catAx>
        <c:axId val="223343072"/>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23343632"/>
        <c:crosses val="autoZero"/>
        <c:auto val="1"/>
        <c:lblAlgn val="ctr"/>
        <c:lblOffset val="100"/>
        <c:noMultiLvlLbl val="0"/>
      </c:catAx>
      <c:valAx>
        <c:axId val="223343632"/>
        <c:scaling>
          <c:orientation val="minMax"/>
        </c:scaling>
        <c:delete val="1"/>
        <c:axPos val="t"/>
        <c:numFmt formatCode="0%" sourceLinked="1"/>
        <c:majorTickMark val="out"/>
        <c:minorTickMark val="none"/>
        <c:tickLblPos val="nextTo"/>
        <c:crossAx val="223343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20-10-2014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36</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45</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54</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62</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63</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64</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67</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69</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a:t>
            </a:r>
            <a:r>
              <a:rPr lang="nl-NL" dirty="0" smtClean="0"/>
              <a:t>- NATIVE APP</a:t>
            </a:r>
            <a:endParaRPr lang="nl-NL" dirty="0"/>
          </a:p>
        </p:txBody>
      </p:sp>
      <p:sp>
        <p:nvSpPr>
          <p:cNvPr id="6" name="Tijdelijke aanduiding voor inhoud 5"/>
          <p:cNvSpPr>
            <a:spLocks noGrp="1"/>
          </p:cNvSpPr>
          <p:nvPr>
            <p:ph sz="half" idx="1"/>
          </p:nvPr>
        </p:nvSpPr>
        <p:spPr/>
        <p:txBody>
          <a:bodyPr/>
          <a:lstStyle/>
          <a:p>
            <a:r>
              <a:rPr lang="nl-NL" dirty="0" smtClean="0"/>
              <a:t>Offline</a:t>
            </a:r>
            <a:endParaRPr lang="nl-NL" dirty="0" smtClean="0"/>
          </a:p>
          <a:p>
            <a:r>
              <a:rPr lang="nl-NL" dirty="0" smtClean="0"/>
              <a:t>Push</a:t>
            </a:r>
            <a:endParaRPr lang="nl-NL" dirty="0" smtClean="0"/>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endParaRPr lang="nl-NL" dirty="0" smtClean="0"/>
          </a:p>
          <a:p>
            <a:r>
              <a:rPr lang="nl-NL" dirty="0" smtClean="0"/>
              <a:t>Content indexering</a:t>
            </a:r>
            <a:endParaRPr lang="nl-NL" dirty="0" smtClean="0"/>
          </a:p>
          <a:p>
            <a:r>
              <a:rPr lang="nl-NL" dirty="0" smtClean="0"/>
              <a:t>Ontwikkelkosten</a:t>
            </a:r>
            <a:endParaRPr lang="nl-NL" dirty="0" smtClean="0"/>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478215" y="3594100"/>
            <a:ext cx="3235570" cy="68580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93000" sy="9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07407E-6 L 0 -0.23888 " pathEditMode="relative" rAng="0" ptsTypes="AA">
                                      <p:cBhvr>
                                        <p:cTn id="6" dur="2000" fill="hold"/>
                                        <p:tgtEl>
                                          <p:spTgt spid="8"/>
                                        </p:tgtEl>
                                        <p:attrNameLst>
                                          <p:attrName>ppt_x</p:attrName>
                                          <p:attrName>ppt_y</p:attrName>
                                        </p:attrNameLst>
                                      </p:cBhvr>
                                      <p:rCtr x="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3" name="Afbeelding 2"/>
            <p:cNvPicPr>
              <a:picLocks noChangeAspect="1"/>
            </p:cNvPicPr>
            <p:nvPr/>
          </p:nvPicPr>
          <p:blipFill rotWithShape="1">
            <a:blip r:embed="rId5"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grpSp>
        <p:nvGrpSpPr>
          <p:cNvPr id="12" name="Groep 11"/>
          <p:cNvGrpSpPr/>
          <p:nvPr/>
        </p:nvGrpSpPr>
        <p:grpSpPr>
          <a:xfrm>
            <a:off x="7359511" y="3390681"/>
            <a:ext cx="724177" cy="1534941"/>
            <a:chOff x="4478215" y="1917700"/>
            <a:chExt cx="3235570" cy="6858000"/>
          </a:xfrm>
        </p:grpSpPr>
        <p:pic>
          <p:nvPicPr>
            <p:cNvPr id="13" name="Afbeelding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14" name="Rechthoek 13"/>
            <p:cNvSpPr/>
            <p:nvPr/>
          </p:nvSpPr>
          <p:spPr>
            <a:xfrm>
              <a:off x="4724400" y="2895600"/>
              <a:ext cx="2781300" cy="4940300"/>
            </a:xfrm>
            <a:prstGeom prst="rect">
              <a:avLst/>
            </a:prstGeom>
            <a:blipFill dpi="0" rotWithShape="1">
              <a:blip r:embed="rId7">
                <a:alphaModFix amt="80000"/>
              </a:blip>
              <a:srcRect/>
              <a:tile tx="0" ty="0" sx="22000" sy="2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6" name="Afbeelding 15"/>
          <p:cNvPicPr>
            <a:picLocks noChangeAspect="1"/>
          </p:cNvPicPr>
          <p:nvPr/>
        </p:nvPicPr>
        <p:blipFill rotWithShape="1">
          <a:blip r:embed="rId8" cstate="print">
            <a:extLst>
              <a:ext uri="{28A0092B-C50C-407E-A947-70E740481C1C}">
                <a14:useLocalDpi xmlns:a14="http://schemas.microsoft.com/office/drawing/2010/main" val="0"/>
              </a:ext>
            </a:extLst>
          </a:blip>
          <a:srcRect l="14096" r="13784" b="50536"/>
          <a:stretch/>
        </p:blipFill>
        <p:spPr>
          <a:xfrm>
            <a:off x="3962400" y="2956689"/>
            <a:ext cx="2705100" cy="1691511"/>
          </a:xfrm>
          <a:prstGeom prst="rect">
            <a:avLst/>
          </a:prstGeom>
        </p:spPr>
      </p:pic>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a:t>
            </a:r>
            <a:r>
              <a:rPr lang="nl-NL" dirty="0" smtClean="0"/>
              <a:t>-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endParaRPr lang="nl-NL" dirty="0" smtClean="0"/>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7154390"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4778454"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5" name="Afbeelding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5">
              <a:alphaModFix amt="96000"/>
            </a:blip>
            <a:srcRect/>
            <a:tile tx="0" ty="0" sx="15000" sy="15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itel 1"/>
          <p:cNvSpPr>
            <a:spLocks noGrp="1"/>
          </p:cNvSpPr>
          <p:nvPr>
            <p:ph type="title"/>
          </p:nvPr>
        </p:nvSpPr>
        <p:spPr/>
        <p:txBody>
          <a:bodyPr>
            <a:normAutofit/>
          </a:bodyPr>
          <a:lstStyle/>
          <a:p>
            <a:r>
              <a:rPr lang="en-US" dirty="0" smtClean="0"/>
              <a:t>1 CODEBASE VOOR IEDER APPARAAT</a:t>
            </a:r>
            <a:endParaRPr lang="nl-NL" dirty="0"/>
          </a:p>
        </p:txBody>
      </p:sp>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a:t>
            </a:r>
            <a:r>
              <a:rPr lang="nl-NL" dirty="0" smtClean="0"/>
              <a:t>- RESPONSIVE DESIGN</a:t>
            </a:r>
            <a:endParaRPr lang="nl-NL" dirty="0"/>
          </a:p>
        </p:txBody>
      </p:sp>
      <p:sp>
        <p:nvSpPr>
          <p:cNvPr id="6" name="Tijdelijke aanduiding voor inhoud 5"/>
          <p:cNvSpPr>
            <a:spLocks noGrp="1"/>
          </p:cNvSpPr>
          <p:nvPr>
            <p:ph sz="half" idx="1"/>
          </p:nvPr>
        </p:nvSpPr>
        <p:spPr/>
        <p:txBody>
          <a:bodyPr/>
          <a:lstStyle/>
          <a:p>
            <a:r>
              <a:rPr lang="nl-NL" dirty="0" smtClean="0"/>
              <a:t>1 codebase</a:t>
            </a:r>
            <a:endParaRPr lang="nl-NL" dirty="0" smtClean="0"/>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endParaRPr lang="nl-NL" dirty="0" smtClean="0"/>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endParaRPr lang="nl-NL" dirty="0"/>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endParaRPr lang="nl-NL" dirty="0" smtClean="0"/>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2412"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EEN GOED IDEE?</a:t>
            </a:r>
            <a:endParaRPr lang="nl-NL" dirty="0"/>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a:t>
            </a:r>
            <a:r>
              <a:rPr lang="nl-NL" dirty="0" smtClean="0"/>
              <a:t>SCHETSEN?</a:t>
            </a:r>
            <a:endParaRPr lang="nl-NL" dirty="0"/>
          </a:p>
        </p:txBody>
      </p:sp>
      <p:sp>
        <p:nvSpPr>
          <p:cNvPr id="4" name="Tijdelijke aanduiding voor inhoud 3"/>
          <p:cNvSpPr>
            <a:spLocks noGrp="1"/>
          </p:cNvSpPr>
          <p:nvPr>
            <p:ph idx="1"/>
          </p:nvPr>
        </p:nvSpPr>
        <p:spPr/>
        <p:txBody>
          <a:bodyPr/>
          <a:lstStyle/>
          <a:p>
            <a:r>
              <a:rPr lang="nl-NL" dirty="0" smtClean="0"/>
              <a:t>Snel</a:t>
            </a:r>
            <a:endParaRPr lang="nl-NL" dirty="0" smtClean="0"/>
          </a:p>
          <a:p>
            <a:r>
              <a:rPr lang="nl-NL" dirty="0" smtClean="0"/>
              <a:t>Focus</a:t>
            </a:r>
            <a:endParaRPr lang="nl-NL" dirty="0" smtClean="0"/>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endParaRPr lang="nl-NL" dirty="0" smtClean="0"/>
          </a:p>
          <a:p>
            <a:r>
              <a:rPr lang="nl-NL" dirty="0" smtClean="0"/>
              <a:t>border-box</a:t>
            </a:r>
          </a:p>
          <a:p>
            <a:r>
              <a:rPr lang="nl-NL" dirty="0" smtClean="0"/>
              <a:t>Binnenkant element</a:t>
            </a:r>
            <a:endParaRPr lang="nl-NL" dirty="0"/>
          </a:p>
          <a:p>
            <a:r>
              <a:rPr lang="nl-NL" dirty="0" smtClean="0"/>
              <a:t>Vanaf </a:t>
            </a:r>
            <a:r>
              <a:rPr lang="nl-NL" dirty="0" smtClean="0"/>
              <a:t>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dirty="0" smtClean="0">
                <a:solidFill>
                  <a:srgbClr val="5F6475"/>
                </a:solidFill>
              </a:rPr>
              <a:t>(box-</a:t>
            </a:r>
            <a:r>
              <a:rPr lang="nl-NL" dirty="0" err="1" smtClean="0">
                <a:solidFill>
                  <a:srgbClr val="5F6475"/>
                </a:solidFill>
              </a:rPr>
              <a:t>sizing</a:t>
            </a:r>
            <a:r>
              <a:rPr lang="nl-NL" dirty="0" smtClean="0">
                <a:solidFill>
                  <a:srgbClr val="5F6475"/>
                </a:solidFill>
              </a:rPr>
              <a:t> : content-box)</a:t>
            </a:r>
            <a:endParaRPr lang="nl-NL" dirty="0">
              <a:solidFill>
                <a:srgbClr val="5F6475"/>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dirty="0">
                <a:solidFill>
                  <a:srgbClr val="5F6475"/>
                </a:solidFill>
              </a:rPr>
              <a:t>(box-</a:t>
            </a:r>
            <a:r>
              <a:rPr lang="nl-NL" dirty="0" err="1">
                <a:solidFill>
                  <a:srgbClr val="5F6475"/>
                </a:solidFill>
              </a:rPr>
              <a:t>sizing</a:t>
            </a:r>
            <a:r>
              <a:rPr lang="nl-NL" dirty="0">
                <a:solidFill>
                  <a:srgbClr val="5F6475"/>
                </a:solidFill>
              </a:rPr>
              <a:t> : </a:t>
            </a:r>
            <a:r>
              <a:rPr lang="nl-NL" dirty="0" smtClean="0">
                <a:solidFill>
                  <a:srgbClr val="5F6475"/>
                </a:solidFill>
              </a:rPr>
              <a:t>border-box</a:t>
            </a:r>
            <a:r>
              <a:rPr lang="nl-NL" dirty="0">
                <a:solidFill>
                  <a:srgbClr val="5F6475"/>
                </a:solidFill>
              </a:rPr>
              <a:t>)</a:t>
            </a:r>
            <a:endParaRPr lang="nl-NL" dirty="0">
              <a:solidFill>
                <a:srgbClr val="5F6475"/>
              </a:solidFill>
            </a:endParaRP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endParaRPr lang="nl-NL" sz="1800" b="0" dirty="0" smtClean="0">
              <a:solidFill>
                <a:schemeClr val="bg1"/>
              </a:solidFill>
              <a:latin typeface="Monaco" panose="020B0509030404040204" pitchFamily="49" charset="0"/>
            </a:endParaRP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endParaRPr lang="nl-NL" sz="1600" b="0" dirty="0" smtClean="0">
              <a:solidFill>
                <a:schemeClr val="bg1"/>
              </a:solidFill>
              <a:latin typeface="Monaco" panose="020B0509030404040204" pitchFamily="49" charset="0"/>
            </a:endParaRP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Break points</a:t>
            </a:r>
          </a:p>
          <a:p>
            <a:pPr marL="457200" indent="-457200">
              <a:buFont typeface="Arial" panose="020B0604020202020204" pitchFamily="34" charset="0"/>
              <a:buChar char="•"/>
            </a:pPr>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358" y="2387665"/>
            <a:ext cx="6185727" cy="3172168"/>
          </a:xfrm>
          <a:prstGeom prst="rect">
            <a:avLst/>
          </a:prstGeom>
        </p:spPr>
      </p:pic>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endParaRPr lang="nl-NL" dirty="0" smtClean="0"/>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&lt;/div&gt;</a:t>
            </a:r>
          </a:p>
          <a:p>
            <a:pPr>
              <a:lnSpc>
                <a:spcPct val="107000"/>
              </a:lnSpc>
              <a:spcBef>
                <a:spcPts val="0"/>
              </a:spcBef>
            </a:pP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&lt;/div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pic>
        <p:nvPicPr>
          <p:cNvPr id="13" name="Afbeelding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358" y="2387665"/>
            <a:ext cx="6185727" cy="3172167"/>
          </a:xfrm>
          <a:prstGeom prst="rect">
            <a:avLst/>
          </a:prstGeom>
        </p:spPr>
      </p:pic>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endParaRPr lang="nl-NL" dirty="0" smtClean="0"/>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dirty="0">
                <a:solidFill>
                  <a:schemeClr val="tx1">
                    <a:lumMod val="65000"/>
                    <a:lumOff val="35000"/>
                  </a:schemeClr>
                </a:solidFill>
              </a:rPr>
              <a:t>&lt;div class="container"&gt;</a:t>
            </a: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"col-lg-8"</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"col-md-6"</a:t>
            </a:r>
            <a:r>
              <a:rPr lang="nl-NL" dirty="0">
                <a:solidFill>
                  <a:srgbClr val="F92672"/>
                </a:solidFill>
              </a:rPr>
              <a:t>&gt;</a:t>
            </a:r>
            <a:r>
              <a:rPr lang="nl-NL" dirty="0">
                <a:solidFill>
                  <a:srgbClr val="F8F8F2"/>
                </a:solidFill>
              </a:rPr>
              <a:t>...</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"col-md-6"</a:t>
            </a:r>
            <a:r>
              <a:rPr lang="nl-NL" dirty="0">
                <a:solidFill>
                  <a:srgbClr val="F92672"/>
                </a:solidFill>
              </a:rPr>
              <a:t>&gt;</a:t>
            </a:r>
            <a:r>
              <a:rPr lang="nl-NL" dirty="0">
                <a:solidFill>
                  <a:srgbClr val="F8F8F2"/>
                </a:solidFill>
              </a:rPr>
              <a:t>...</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"col-lg-4"</a:t>
            </a:r>
            <a:r>
              <a:rPr lang="nl-NL" dirty="0">
                <a:solidFill>
                  <a:srgbClr val="F92672"/>
                </a:solidFill>
              </a:rPr>
              <a:t>&gt;</a:t>
            </a:r>
            <a:r>
              <a:rPr lang="nl-NL" dirty="0">
                <a:solidFill>
                  <a:srgbClr val="F8F8F2"/>
                </a:solidFill>
              </a:rPr>
              <a:t>...</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&lt;/div&gt;</a:t>
            </a:r>
            <a:endParaRPr lang="nl-NL" dirty="0">
              <a:solidFill>
                <a:schemeClr val="tx1">
                  <a:lumMod val="65000"/>
                  <a:lumOff val="35000"/>
                </a:schemeClr>
              </a:solidFill>
            </a:endParaRPr>
          </a:p>
          <a:p>
            <a:r>
              <a:rPr lang="nl-NL" dirty="0">
                <a:solidFill>
                  <a:schemeClr val="tx1">
                    <a:lumMod val="65000"/>
                    <a:lumOff val="35000"/>
                  </a:schemeClr>
                </a:solidFill>
              </a:rPr>
              <a:t>&lt;/div</a:t>
            </a:r>
            <a:r>
              <a:rPr lang="nl-NL" dirty="0" smtClean="0">
                <a:solidFill>
                  <a:schemeClr val="tx1">
                    <a:lumMod val="65000"/>
                    <a:lumOff val="35000"/>
                  </a:schemeClr>
                </a:solidFill>
              </a:rPr>
              <a:t>&gt;</a:t>
            </a:r>
            <a:endParaRPr lang="nl-NL"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22" name="Rechthoek 21"/>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 name="Rechthoek 22"/>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kstvak 2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25" name="Rechte verbindingslijn met pijl 24"/>
          <p:cNvCxnSpPr/>
          <p:nvPr/>
        </p:nvCxnSpPr>
        <p:spPr>
          <a:xfrm flipH="1">
            <a:off x="3190875" y="3400425"/>
            <a:ext cx="219075" cy="20002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pic>
        <p:nvPicPr>
          <p:cNvPr id="15" name="Afbeelding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358" y="2387665"/>
            <a:ext cx="6185727" cy="3172167"/>
          </a:xfrm>
          <a:prstGeom prst="rect">
            <a:avLst/>
          </a:prstGeom>
        </p:spPr>
      </p:pic>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endParaRPr lang="nl-NL" dirty="0"/>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Overlapping marge</a:t>
            </a:r>
            <a:endParaRPr lang="nl-NL" dirty="0"/>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ELEMENTEN BINNEN BOOTSTRAP</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1181101" y="2654300"/>
            <a:ext cx="9632950" cy="20701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.col-lg-12</a:t>
            </a:r>
            <a:endParaRPr lang="nl-NL" sz="3200" dirty="0"/>
          </a:p>
        </p:txBody>
      </p:sp>
      <p:sp>
        <p:nvSpPr>
          <p:cNvPr id="4" name="Titel 3"/>
          <p:cNvSpPr>
            <a:spLocks noGrp="1"/>
          </p:cNvSpPr>
          <p:nvPr>
            <p:ph type="title"/>
          </p:nvPr>
        </p:nvSpPr>
        <p:spPr/>
        <p:txBody>
          <a:bodyPr/>
          <a:lstStyle/>
          <a:p>
            <a:r>
              <a:rPr lang="nl-NL" dirty="0" smtClean="0"/>
              <a:t>TABLES</a:t>
            </a:r>
            <a:endParaRPr lang="nl-NL" dirty="0"/>
          </a:p>
        </p:txBody>
      </p:sp>
      <p:graphicFrame>
        <p:nvGraphicFramePr>
          <p:cNvPr id="3" name="Tabel 2"/>
          <p:cNvGraphicFramePr>
            <a:graphicFrameLocks noGrp="1"/>
          </p:cNvGraphicFramePr>
          <p:nvPr>
            <p:extLst>
              <p:ext uri="{D42A27DB-BD31-4B8C-83A1-F6EECF244321}">
                <p14:modId xmlns:p14="http://schemas.microsoft.com/office/powerpoint/2010/main" val="3838462152"/>
              </p:ext>
            </p:extLst>
          </p:nvPr>
        </p:nvGraphicFramePr>
        <p:xfrm>
          <a:off x="1181100" y="2797386"/>
          <a:ext cx="9632951" cy="1263228"/>
        </p:xfrm>
        <a:graphic>
          <a:graphicData uri="http://schemas.openxmlformats.org/drawingml/2006/table">
            <a:tbl>
              <a:tblPr firstRow="1" bandRow="1">
                <a:tableStyleId>{1FECB4D8-DB02-4DC6-A0A2-4F2EBAE1DC90}</a:tableStyleId>
              </a:tblPr>
              <a:tblGrid>
                <a:gridCol w="2655211"/>
                <a:gridCol w="6977740"/>
              </a:tblGrid>
              <a:tr h="370840">
                <a:tc>
                  <a:txBody>
                    <a:bodyPr/>
                    <a:lstStyle/>
                    <a:p>
                      <a:r>
                        <a:rPr lang="nl-NL" dirty="0" err="1" smtClean="0"/>
                        <a:t>thead</a:t>
                      </a:r>
                      <a:r>
                        <a:rPr lang="nl-NL" dirty="0" smtClean="0"/>
                        <a:t> &gt; </a:t>
                      </a:r>
                      <a:r>
                        <a:rPr lang="nl-NL" dirty="0" err="1" smtClean="0"/>
                        <a:t>tr</a:t>
                      </a:r>
                      <a:r>
                        <a:rPr lang="nl-NL" dirty="0" smtClean="0"/>
                        <a:t> &gt; </a:t>
                      </a:r>
                      <a:r>
                        <a:rPr lang="nl-NL" dirty="0" err="1" smtClean="0"/>
                        <a:t>th</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nl-NL" dirty="0" smtClean="0"/>
                        <a:t>De</a:t>
                      </a:r>
                      <a:r>
                        <a:rPr lang="nl-NL" baseline="0" dirty="0" smtClean="0"/>
                        <a:t> </a:t>
                      </a:r>
                      <a:r>
                        <a:rPr lang="nl-NL" baseline="0" dirty="0" err="1" smtClean="0"/>
                        <a:t>table</a:t>
                      </a:r>
                      <a:r>
                        <a:rPr lang="nl-NL" baseline="0" dirty="0" smtClean="0"/>
                        <a:t> verdeelt automatisch naar breedte van de </a:t>
                      </a:r>
                      <a:r>
                        <a:rPr lang="nl-NL" baseline="0" dirty="0" err="1" smtClean="0"/>
                        <a:t>parent</a:t>
                      </a:r>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smtClean="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63118544"/>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Welke data?</a:t>
            </a:r>
            <a:endParaRPr lang="nl-NL" dirty="0" smtClean="0"/>
          </a:p>
          <a:p>
            <a:r>
              <a:rPr lang="nl-NL" dirty="0" smtClean="0"/>
              <a:t>Hoe weer te geven?</a:t>
            </a:r>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endParaRPr lang="nl-NL" dirty="0" smtClean="0"/>
          </a:p>
          <a:p>
            <a:r>
              <a:rPr lang="nl-NL" dirty="0" smtClean="0"/>
              <a:t>Data transfer</a:t>
            </a:r>
            <a:endParaRPr lang="nl-NL" dirty="0" smtClean="0"/>
          </a:p>
          <a:p>
            <a:r>
              <a:rPr lang="nl-NL" dirty="0" smtClean="0"/>
              <a:t>Link</a:t>
            </a:r>
            <a:endParaRPr lang="nl-NL" dirty="0" smtClean="0"/>
          </a:p>
          <a:p>
            <a:r>
              <a:rPr lang="nl-NL" dirty="0" smtClean="0"/>
              <a:t>Formaat</a:t>
            </a:r>
            <a:endParaRPr lang="nl-NL" dirty="0" smtClean="0"/>
          </a:p>
          <a:p>
            <a:r>
              <a:rPr lang="nl-NL" dirty="0" smtClean="0"/>
              <a:t>S / M / L / XL</a:t>
            </a:r>
            <a:endParaRPr lang="nl-NL" dirty="0"/>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Nesting </a:t>
            </a:r>
            <a:r>
              <a:rPr lang="nl-NL" dirty="0" err="1" smtClean="0"/>
              <a:t>rows</a:t>
            </a:r>
            <a:r>
              <a:rPr lang="nl-NL" dirty="0" smtClean="0"/>
              <a:t> en containers</a:t>
            </a:r>
          </a:p>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smtClean="0"/>
              <a:t>Touch </a:t>
            </a:r>
            <a:r>
              <a:rPr lang="nl-NL" dirty="0" err="1" smtClean="0"/>
              <a:t>screens</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pPr marL="457200" indent="-457200">
              <a:buFont typeface="Arial" panose="020B0604020202020204" pitchFamily="34" charset="0"/>
              <a:buChar char="•"/>
            </a:pPr>
            <a:r>
              <a:rPr lang="nl-NL" dirty="0" smtClean="0"/>
              <a:t>Een pixel is geen pixel</a:t>
            </a:r>
          </a:p>
          <a:p>
            <a:pPr marL="457200" indent="-457200">
              <a:buFont typeface="Arial" panose="020B0604020202020204" pitchFamily="34" charset="0"/>
              <a:buChar char="•"/>
            </a:pPr>
            <a:r>
              <a:rPr lang="nl-NL" dirty="0" smtClean="0"/>
              <a:t>Default </a:t>
            </a:r>
            <a:r>
              <a:rPr lang="nl-NL" dirty="0" err="1" smtClean="0"/>
              <a:t>desktops</a:t>
            </a:r>
            <a:endParaRPr lang="nl-NL" dirty="0" smtClean="0"/>
          </a:p>
          <a:p>
            <a:pPr marL="457200" indent="-457200">
              <a:buFont typeface="Arial" panose="020B0604020202020204" pitchFamily="34" charset="0"/>
              <a:buChar char="•"/>
            </a:pPr>
            <a:r>
              <a:rPr lang="nl-NL" dirty="0" smtClean="0"/>
              <a:t>Viewport instellen</a:t>
            </a:r>
            <a:endParaRPr lang="nl-NL" dirty="0" smtClean="0"/>
          </a:p>
        </p:txBody>
      </p: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a:t>
            </a:r>
            <a:r>
              <a:rPr lang="nl-NL" dirty="0" smtClean="0"/>
              <a:t>is </a:t>
            </a:r>
            <a:r>
              <a:rPr lang="nl-NL" dirty="0" smtClean="0"/>
              <a:t>mobile</a:t>
            </a:r>
          </a:p>
          <a:p>
            <a:r>
              <a:rPr lang="nl-NL" dirty="0" smtClean="0"/>
              <a:t>4 verschillende media </a:t>
            </a:r>
            <a:r>
              <a:rPr lang="nl-NL" dirty="0" err="1" smtClean="0"/>
              <a:t>queries</a:t>
            </a:r>
            <a:endParaRPr lang="nl-NL" dirty="0" smtClean="0"/>
          </a:p>
          <a:p>
            <a:pPr lvl="2"/>
            <a:r>
              <a:rPr lang="nl-NL" dirty="0"/>
              <a:t>.</a:t>
            </a:r>
            <a:r>
              <a:rPr lang="nl-NL" dirty="0" smtClean="0"/>
              <a:t>col-</a:t>
            </a:r>
            <a:r>
              <a:rPr lang="nl-NL" dirty="0" err="1" smtClean="0"/>
              <a:t>xs</a:t>
            </a:r>
            <a:r>
              <a:rPr lang="nl-NL" dirty="0" smtClean="0"/>
              <a:t>-* 		(Extra kleine apparaten </a:t>
            </a:r>
            <a:r>
              <a:rPr lang="nl-NL" b="1" dirty="0"/>
              <a:t>(&lt;768px</a:t>
            </a:r>
            <a:r>
              <a:rPr lang="nl-NL" b="1" dirty="0" smtClean="0"/>
              <a:t>)</a:t>
            </a:r>
            <a:r>
              <a:rPr lang="nl-NL" dirty="0" smtClean="0"/>
              <a:t>)</a:t>
            </a:r>
          </a:p>
          <a:p>
            <a:pPr lvl="2"/>
            <a:r>
              <a:rPr lang="nl-NL" dirty="0"/>
              <a:t>.</a:t>
            </a:r>
            <a:r>
              <a:rPr lang="nl-NL" dirty="0" smtClean="0"/>
              <a:t>col-sm-* 	(Kleine apparaten </a:t>
            </a:r>
            <a:r>
              <a:rPr lang="nl-NL" b="1" dirty="0"/>
              <a:t>(≥768px</a:t>
            </a:r>
            <a:r>
              <a:rPr lang="nl-NL" b="1" dirty="0" smtClean="0"/>
              <a:t>)</a:t>
            </a:r>
            <a:r>
              <a:rPr lang="nl-NL" dirty="0" smtClean="0"/>
              <a:t>)</a:t>
            </a:r>
          </a:p>
          <a:p>
            <a:pPr lvl="2"/>
            <a:r>
              <a:rPr lang="nl-NL" dirty="0"/>
              <a:t>.</a:t>
            </a:r>
            <a:r>
              <a:rPr lang="nl-NL" dirty="0" smtClean="0"/>
              <a:t>col-md-* 	(Medium apparaten </a:t>
            </a:r>
            <a:r>
              <a:rPr lang="nl-NL" b="1" dirty="0"/>
              <a:t>(≥992px</a:t>
            </a:r>
            <a:r>
              <a:rPr lang="nl-NL" b="1" dirty="0" smtClean="0"/>
              <a:t>)</a:t>
            </a:r>
            <a:r>
              <a:rPr lang="nl-NL" dirty="0" smtClean="0"/>
              <a:t>)</a:t>
            </a:r>
          </a:p>
          <a:p>
            <a:pPr lvl="2"/>
            <a:r>
              <a:rPr lang="nl-NL" dirty="0"/>
              <a:t>.</a:t>
            </a:r>
            <a:r>
              <a:rPr lang="nl-NL" dirty="0" smtClean="0"/>
              <a:t>col-</a:t>
            </a:r>
            <a:r>
              <a:rPr lang="nl-NL" dirty="0" err="1" smtClean="0"/>
              <a:t>lg</a:t>
            </a:r>
            <a:r>
              <a:rPr lang="nl-NL" dirty="0" smtClean="0"/>
              <a:t>-* 		(Grote apparaten </a:t>
            </a:r>
            <a:r>
              <a:rPr lang="nl-NL" b="1" dirty="0"/>
              <a:t>(≥1200px</a:t>
            </a:r>
            <a:r>
              <a:rPr lang="nl-NL" b="1" dirty="0" smtClean="0"/>
              <a:t>)</a:t>
            </a:r>
            <a:r>
              <a:rPr lang="nl-NL" dirty="0" smtClean="0"/>
              <a:t>)</a:t>
            </a:r>
            <a:endParaRPr lang="nl-NL"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BINNEN BOOTSTRAP</a:t>
            </a:r>
            <a:endParaRPr lang="nl-NL" dirty="0"/>
          </a:p>
        </p:txBody>
      </p:sp>
    </p:spTree>
    <p:extLst>
      <p:ext uri="{BB962C8B-B14F-4D97-AF65-F5344CB8AC3E}">
        <p14:creationId xmlns:p14="http://schemas.microsoft.com/office/powerpoint/2010/main" val="4002147876"/>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Navigatie</a:t>
            </a:r>
          </a:p>
          <a:p>
            <a:r>
              <a:rPr lang="nl-NL" dirty="0" smtClean="0"/>
              <a:t>Verticaal</a:t>
            </a:r>
          </a:p>
          <a:p>
            <a:r>
              <a:rPr lang="nl-NL" dirty="0" smtClean="0"/>
              <a:t>Verdeling</a:t>
            </a:r>
            <a:endParaRPr lang="nl-NL" dirty="0" smtClean="0"/>
          </a:p>
          <a:p>
            <a:r>
              <a:rPr lang="nl-NL" dirty="0" smtClean="0"/>
              <a:t>Dropdowns</a:t>
            </a:r>
          </a:p>
          <a:p>
            <a:r>
              <a:rPr lang="nl-NL" dirty="0" smtClean="0"/>
              <a:t>Tabbladen</a:t>
            </a:r>
          </a:p>
          <a:p>
            <a:r>
              <a:rPr lang="nl-NL" dirty="0" smtClean="0"/>
              <a:t>Uitlijnen</a:t>
            </a:r>
            <a:endParaRPr lang="nl-NL" dirty="0" smtClean="0"/>
          </a:p>
          <a:p>
            <a:r>
              <a:rPr lang="nl-NL" dirty="0" smtClean="0"/>
              <a:t>Vast </a:t>
            </a:r>
            <a:r>
              <a:rPr lang="nl-NL" dirty="0" smtClean="0"/>
              <a:t>aan scherm</a:t>
            </a:r>
            <a:endParaRPr lang="nl-NL" dirty="0" smtClean="0"/>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PAGINERING</a:t>
            </a:r>
            <a:endParaRPr lang="nl-NL" dirty="0"/>
          </a:p>
        </p:txBody>
      </p:sp>
      <p:sp>
        <p:nvSpPr>
          <p:cNvPr id="3" name="Tijdelijke aanduiding voor inhoud 2"/>
          <p:cNvSpPr>
            <a:spLocks noGrp="1"/>
          </p:cNvSpPr>
          <p:nvPr>
            <p:ph idx="1"/>
          </p:nvPr>
        </p:nvSpPr>
        <p:spPr/>
        <p:txBody>
          <a:bodyPr/>
          <a:lstStyle/>
          <a:p>
            <a:r>
              <a:rPr lang="nl-NL" dirty="0" smtClean="0"/>
              <a:t>Paginering</a:t>
            </a:r>
            <a:endParaRPr lang="nl-NL" dirty="0"/>
          </a:p>
          <a:p>
            <a:r>
              <a:rPr lang="nl-NL" dirty="0" err="1" smtClean="0"/>
              <a:t>Prev</a:t>
            </a:r>
            <a:r>
              <a:rPr lang="nl-NL" dirty="0" smtClean="0"/>
              <a:t> / next</a:t>
            </a:r>
          </a:p>
          <a:p>
            <a:r>
              <a:rPr lang="nl-NL" dirty="0" smtClean="0"/>
              <a:t>Styling</a:t>
            </a:r>
          </a:p>
          <a:p>
            <a:r>
              <a:rPr lang="nl-NL" dirty="0" smtClean="0"/>
              <a:t>Uitlijning</a:t>
            </a:r>
          </a:p>
          <a:p>
            <a:r>
              <a:rPr lang="nl-NL" dirty="0" smtClean="0"/>
              <a:t>In- en uitschakelen</a:t>
            </a:r>
          </a:p>
        </p:txBody>
      </p:sp>
    </p:spTree>
    <p:extLst>
      <p:ext uri="{BB962C8B-B14F-4D97-AF65-F5344CB8AC3E}">
        <p14:creationId xmlns:p14="http://schemas.microsoft.com/office/powerpoint/2010/main" val="3497190473"/>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ALERTS</a:t>
            </a:r>
            <a:endParaRPr lang="nl-NL" dirty="0"/>
          </a:p>
        </p:txBody>
      </p:sp>
      <p:sp>
        <p:nvSpPr>
          <p:cNvPr id="3" name="Tijdelijke aanduiding voor inhoud 2"/>
          <p:cNvSpPr>
            <a:spLocks noGrp="1"/>
          </p:cNvSpPr>
          <p:nvPr>
            <p:ph idx="1"/>
          </p:nvPr>
        </p:nvSpPr>
        <p:spPr/>
        <p:txBody>
          <a:bodyPr/>
          <a:lstStyle/>
          <a:p>
            <a:r>
              <a:rPr lang="nl-NL" dirty="0" smtClean="0"/>
              <a:t>Responsive</a:t>
            </a:r>
          </a:p>
          <a:p>
            <a:endParaRPr lang="nl-NL" dirty="0" smtClean="0"/>
          </a:p>
          <a:p>
            <a:endParaRPr lang="nl-NL" dirty="0"/>
          </a:p>
        </p:txBody>
      </p:sp>
    </p:spTree>
    <p:extLst>
      <p:ext uri="{BB962C8B-B14F-4D97-AF65-F5344CB8AC3E}">
        <p14:creationId xmlns:p14="http://schemas.microsoft.com/office/powerpoint/2010/main" val="1507269960"/>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LIJSTEN</a:t>
            </a:r>
            <a:endParaRPr lang="nl-NL" dirty="0"/>
          </a:p>
        </p:txBody>
      </p:sp>
      <p:sp>
        <p:nvSpPr>
          <p:cNvPr id="3" name="Tijdelijke aanduiding voor inhoud 2"/>
          <p:cNvSpPr>
            <a:spLocks noGrp="1"/>
          </p:cNvSpPr>
          <p:nvPr>
            <p:ph idx="1"/>
          </p:nvPr>
        </p:nvSpPr>
        <p:spPr/>
        <p:txBody>
          <a:bodyPr/>
          <a:lstStyle/>
          <a:p>
            <a:r>
              <a:rPr lang="nl-NL" dirty="0" smtClean="0"/>
              <a:t>Responsive</a:t>
            </a:r>
          </a:p>
          <a:p>
            <a:r>
              <a:rPr lang="nl-NL" dirty="0" smtClean="0"/>
              <a:t>Badges</a:t>
            </a:r>
          </a:p>
          <a:p>
            <a:r>
              <a:rPr lang="nl-NL" dirty="0" err="1" smtClean="0"/>
              <a:t>Linked</a:t>
            </a:r>
            <a:r>
              <a:rPr lang="nl-NL" dirty="0" smtClean="0"/>
              <a:t> items</a:t>
            </a:r>
          </a:p>
          <a:p>
            <a:r>
              <a:rPr lang="nl-NL" dirty="0" smtClean="0"/>
              <a:t>Items met context</a:t>
            </a:r>
          </a:p>
        </p:txBody>
      </p:sp>
    </p:spTree>
    <p:extLst>
      <p:ext uri="{BB962C8B-B14F-4D97-AF65-F5344CB8AC3E}">
        <p14:creationId xmlns:p14="http://schemas.microsoft.com/office/powerpoint/2010/main" val="2439659025"/>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LIJSTEN</a:t>
            </a:r>
            <a:endParaRPr lang="nl-NL" dirty="0"/>
          </a:p>
        </p:txBody>
      </p:sp>
      <p:sp>
        <p:nvSpPr>
          <p:cNvPr id="3" name="Tijdelijke aanduiding voor inhoud 2"/>
          <p:cNvSpPr>
            <a:spLocks noGrp="1"/>
          </p:cNvSpPr>
          <p:nvPr>
            <p:ph idx="1"/>
          </p:nvPr>
        </p:nvSpPr>
        <p:spPr/>
        <p:txBody>
          <a:bodyPr/>
          <a:lstStyle/>
          <a:p>
            <a:r>
              <a:rPr lang="nl-NL" dirty="0" smtClean="0"/>
              <a:t>Responsive</a:t>
            </a:r>
          </a:p>
          <a:p>
            <a:r>
              <a:rPr lang="nl-NL" dirty="0" smtClean="0"/>
              <a:t>Badges</a:t>
            </a:r>
          </a:p>
          <a:p>
            <a:r>
              <a:rPr lang="nl-NL" dirty="0" err="1" smtClean="0"/>
              <a:t>Linked</a:t>
            </a:r>
            <a:r>
              <a:rPr lang="nl-NL" dirty="0" smtClean="0"/>
              <a:t> items</a:t>
            </a:r>
          </a:p>
          <a:p>
            <a:r>
              <a:rPr lang="nl-NL" dirty="0" smtClean="0"/>
              <a:t>Items met context</a:t>
            </a:r>
          </a:p>
        </p:txBody>
      </p:sp>
    </p:spTree>
    <p:extLst>
      <p:ext uri="{BB962C8B-B14F-4D97-AF65-F5344CB8AC3E}">
        <p14:creationId xmlns:p14="http://schemas.microsoft.com/office/powerpoint/2010/main" val="1053015311"/>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SIDEBARS</a:t>
            </a:r>
            <a:endParaRPr lang="nl-NL" dirty="0"/>
          </a:p>
        </p:txBody>
      </p:sp>
      <p:sp>
        <p:nvSpPr>
          <p:cNvPr id="3" name="Tijdelijke aanduiding voor inhoud 2"/>
          <p:cNvSpPr>
            <a:spLocks noGrp="1"/>
          </p:cNvSpPr>
          <p:nvPr>
            <p:ph idx="1"/>
          </p:nvPr>
        </p:nvSpPr>
        <p:spPr/>
        <p:txBody>
          <a:bodyPr/>
          <a:lstStyle/>
          <a:p>
            <a:r>
              <a:rPr lang="nl-NL" dirty="0" smtClean="0"/>
              <a:t>Waar te plaatsen</a:t>
            </a:r>
            <a:r>
              <a:rPr lang="nl-NL" dirty="0"/>
              <a:t> </a:t>
            </a:r>
            <a:r>
              <a:rPr lang="nl-NL" dirty="0" smtClean="0"/>
              <a:t>met welke resolutie</a:t>
            </a:r>
          </a:p>
          <a:p>
            <a:endParaRPr lang="nl-NL" dirty="0" smtClean="0"/>
          </a:p>
        </p:txBody>
      </p:sp>
    </p:spTree>
    <p:extLst>
      <p:ext uri="{BB962C8B-B14F-4D97-AF65-F5344CB8AC3E}">
        <p14:creationId xmlns:p14="http://schemas.microsoft.com/office/powerpoint/2010/main" val="460037876"/>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3702</TotalTime>
  <Words>1639</Words>
  <Application>Microsoft Office PowerPoint</Application>
  <PresentationFormat>Breedbeeld</PresentationFormat>
  <Paragraphs>357</Paragraphs>
  <Slides>78</Slides>
  <Notes>26</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78</vt:i4>
      </vt:variant>
    </vt:vector>
  </HeadingPairs>
  <TitlesOfParts>
    <vt:vector size="86" baseType="lpstr">
      <vt:lpstr>Arial</vt:lpstr>
      <vt:lpstr>Calibri</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1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EEN GOED IDEE?</vt:lpstr>
      <vt:lpstr>HOE TE BEGINNEN</vt:lpstr>
      <vt:lpstr>SCHETSEN</vt:lpstr>
      <vt:lpstr>WAAROM SCHETSEN?</vt:lpstr>
      <vt:lpstr>OPDRACHT 1 : MAAK SCHETSEN VAN DE SCHERMEN VOOR DESKTOP</vt:lpstr>
      <vt:lpstr>BLOK 2 : 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NESTED ROWS &amp; COLUMNS</vt:lpstr>
      <vt:lpstr>ELEMENTEN BINNEN BOOTSTRAP</vt:lpstr>
      <vt:lpstr>TABLES</vt:lpstr>
      <vt:lpstr>TABLES</vt:lpstr>
      <vt:lpstr>TABLES</vt:lpstr>
      <vt:lpstr>TABLES</vt:lpstr>
      <vt:lpstr>RESPONSIVE TABLE</vt:lpstr>
      <vt:lpstr>RESPONSIVE TABLE</vt:lpstr>
      <vt:lpstr>VRAAG JEZELF AF</vt:lpstr>
      <vt:lpstr>RESPONSIVE IMAGES</vt:lpstr>
      <vt:lpstr>RESPONSIVE IMAGES</vt:lpstr>
      <vt:lpstr>VRAAG JEZELF AF</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DE VIEWPORT</vt:lpstr>
      <vt:lpstr>DE VIEWPORT</vt:lpstr>
      <vt:lpstr>MEDIA QUERIES</vt:lpstr>
      <vt:lpstr>MEDIA QUERIES</vt:lpstr>
      <vt:lpstr>RESPONSIVE BINNEN BOOTSTRAP</vt:lpstr>
      <vt:lpstr>NAVIGATIE</vt:lpstr>
      <vt:lpstr>PowerPoint-presentatie</vt:lpstr>
      <vt:lpstr>PAGINERING</vt:lpstr>
      <vt:lpstr>ALERTS</vt:lpstr>
      <vt:lpstr>LIJSTEN</vt:lpstr>
      <vt:lpstr>LIJSTEN</vt:lpstr>
      <vt:lpstr>SIDEBARS</vt:lpstr>
      <vt:lpstr>RESPONSIVE COLUMNS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199</cp:revision>
  <dcterms:created xsi:type="dcterms:W3CDTF">2014-05-15T18:34:00Z</dcterms:created>
  <dcterms:modified xsi:type="dcterms:W3CDTF">2014-10-20T12:20:34Z</dcterms:modified>
</cp:coreProperties>
</file>